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314" r:id="rId4"/>
    <p:sldId id="319" r:id="rId5"/>
    <p:sldId id="318" r:id="rId6"/>
    <p:sldId id="277" r:id="rId7"/>
    <p:sldId id="272" r:id="rId8"/>
    <p:sldId id="257" r:id="rId9"/>
    <p:sldId id="266" r:id="rId10"/>
    <p:sldId id="267" r:id="rId11"/>
    <p:sldId id="261" r:id="rId12"/>
    <p:sldId id="270" r:id="rId13"/>
    <p:sldId id="268" r:id="rId14"/>
    <p:sldId id="269" r:id="rId15"/>
    <p:sldId id="322" r:id="rId16"/>
    <p:sldId id="320" r:id="rId17"/>
    <p:sldId id="324" r:id="rId18"/>
    <p:sldId id="263" r:id="rId19"/>
    <p:sldId id="325" r:id="rId20"/>
    <p:sldId id="342" r:id="rId21"/>
    <p:sldId id="326" r:id="rId22"/>
    <p:sldId id="327" r:id="rId23"/>
    <p:sldId id="328" r:id="rId24"/>
    <p:sldId id="330" r:id="rId25"/>
    <p:sldId id="338" r:id="rId26"/>
    <p:sldId id="331" r:id="rId27"/>
    <p:sldId id="340" r:id="rId28"/>
    <p:sldId id="329" r:id="rId29"/>
    <p:sldId id="333" r:id="rId30"/>
    <p:sldId id="332" r:id="rId31"/>
    <p:sldId id="339" r:id="rId32"/>
    <p:sldId id="334" r:id="rId33"/>
    <p:sldId id="335" r:id="rId34"/>
    <p:sldId id="337" r:id="rId35"/>
    <p:sldId id="336" r:id="rId36"/>
    <p:sldId id="341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6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8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2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3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8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6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1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0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4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7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85894" y="343949"/>
            <a:ext cx="1828800" cy="369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318783" y="318782"/>
            <a:ext cx="409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Enzymen</a:t>
            </a:r>
          </a:p>
        </p:txBody>
      </p:sp>
    </p:spTree>
    <p:extLst>
      <p:ext uri="{BB962C8B-B14F-4D97-AF65-F5344CB8AC3E}">
        <p14:creationId xmlns:p14="http://schemas.microsoft.com/office/powerpoint/2010/main" val="15154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63" y="576000"/>
            <a:ext cx="7420413" cy="587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BACC4DF-134A-4B2A-ACB2-CF11AD834516}"/>
              </a:ext>
            </a:extLst>
          </p:cNvPr>
          <p:cNvSpPr txBox="1"/>
          <p:nvPr/>
        </p:nvSpPr>
        <p:spPr>
          <a:xfrm>
            <a:off x="1549378" y="5582991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Actieve plaats</a:t>
            </a:r>
          </a:p>
        </p:txBody>
      </p:sp>
    </p:spTree>
    <p:extLst>
      <p:ext uri="{BB962C8B-B14F-4D97-AF65-F5344CB8AC3E}">
        <p14:creationId xmlns:p14="http://schemas.microsoft.com/office/powerpoint/2010/main" val="13376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29" y="0"/>
            <a:ext cx="3673475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4" descr="http://www.10voorbiologie.nl/afbfczw/H36%20Energie(havo)/370204enzy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4"/>
          <a:stretch/>
        </p:blipFill>
        <p:spPr bwMode="auto">
          <a:xfrm>
            <a:off x="327852" y="2575485"/>
            <a:ext cx="6404799" cy="16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843213" y="981075"/>
            <a:ext cx="1728787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250028" y="2575485"/>
            <a:ext cx="2482623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442434" y="3655779"/>
            <a:ext cx="846506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0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29" y="0"/>
            <a:ext cx="3673475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4" descr="http://www.10voorbiologie.nl/afbfczw/H36%20Energie(havo)/370204enz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2" y="2575485"/>
            <a:ext cx="6404799" cy="41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843213" y="981075"/>
            <a:ext cx="1728787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250028" y="2575485"/>
            <a:ext cx="2482623" cy="4185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733036" y="1049638"/>
            <a:ext cx="1152525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95470" y="5177307"/>
            <a:ext cx="1864419" cy="1584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3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29" y="0"/>
            <a:ext cx="3673475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4" descr="http://www.10voorbiologie.nl/afbfczw/H36%20Energie(havo)/370204enz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2" y="2575485"/>
            <a:ext cx="6404799" cy="41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843213" y="981075"/>
            <a:ext cx="1728787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292726" y="2575484"/>
            <a:ext cx="2439925" cy="22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8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29" y="0"/>
            <a:ext cx="3673475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4" descr="http://www.10voorbiologie.nl/afbfczw/H36%20Energie(havo)/370204enz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2" y="2575485"/>
            <a:ext cx="6404799" cy="41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843213" y="981075"/>
            <a:ext cx="1728787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6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302D68-0D00-4660-B96D-64DD557A8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91"/>
          <a:stretch/>
        </p:blipFill>
        <p:spPr>
          <a:xfrm>
            <a:off x="0" y="1897166"/>
            <a:ext cx="9144000" cy="35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0DCC4160-C991-4867-8FA2-5EAE5D017951}"/>
              </a:ext>
            </a:extLst>
          </p:cNvPr>
          <p:cNvGrpSpPr/>
          <p:nvPr/>
        </p:nvGrpSpPr>
        <p:grpSpPr>
          <a:xfrm>
            <a:off x="541706" y="825619"/>
            <a:ext cx="8200641" cy="4951338"/>
            <a:chOff x="2020130" y="1193088"/>
            <a:chExt cx="6858000" cy="447182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05BEFF42-DF78-413B-81E4-588D32A54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9"/>
            <a:stretch/>
          </p:blipFill>
          <p:spPr>
            <a:xfrm rot="16200000">
              <a:off x="3213218" y="0"/>
              <a:ext cx="4471823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A7A96DA6-CB17-4963-9BEB-613057D833FF}"/>
                </a:ext>
              </a:extLst>
            </p:cNvPr>
            <p:cNvSpPr/>
            <p:nvPr/>
          </p:nvSpPr>
          <p:spPr>
            <a:xfrm>
              <a:off x="7122101" y="3153399"/>
              <a:ext cx="184469" cy="177815"/>
            </a:xfrm>
            <a:prstGeom prst="ellipse">
              <a:avLst/>
            </a:prstGeom>
            <a:gradFill flip="none" rotWithShape="1">
              <a:gsLst>
                <a:gs pos="34000">
                  <a:srgbClr val="0070C0">
                    <a:shade val="30000"/>
                    <a:satMod val="115000"/>
                  </a:srgbClr>
                </a:gs>
                <a:gs pos="74000">
                  <a:srgbClr val="0070C0">
                    <a:shade val="67500"/>
                    <a:satMod val="115000"/>
                  </a:srgbClr>
                </a:gs>
                <a:gs pos="100000">
                  <a:schemeClr val="tx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907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CE8BDA-4CB0-4C62-A4C3-CA0EB4B7E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8" r="20000"/>
          <a:stretch/>
        </p:blipFill>
        <p:spPr>
          <a:xfrm>
            <a:off x="128187" y="535777"/>
            <a:ext cx="8571432" cy="602361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75E94FA-6CA8-4EF0-8400-02CE188E0A40}"/>
              </a:ext>
            </a:extLst>
          </p:cNvPr>
          <p:cNvSpPr/>
          <p:nvPr/>
        </p:nvSpPr>
        <p:spPr>
          <a:xfrm>
            <a:off x="5400942" y="837488"/>
            <a:ext cx="2862841" cy="10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BD55014-7532-49F3-AE10-E249157C7EF1}"/>
              </a:ext>
            </a:extLst>
          </p:cNvPr>
          <p:cNvSpPr/>
          <p:nvPr/>
        </p:nvSpPr>
        <p:spPr>
          <a:xfrm>
            <a:off x="6819544" y="535777"/>
            <a:ext cx="1709159" cy="378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6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1A8083-6F8F-4A67-913A-5E6CFE26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089">
            <a:off x="4862611" y="68366"/>
            <a:ext cx="4729598" cy="404643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BF71E85-6967-404C-B480-6FC84C6E500B}"/>
              </a:ext>
            </a:extLst>
          </p:cNvPr>
          <p:cNvSpPr txBox="1"/>
          <p:nvPr/>
        </p:nvSpPr>
        <p:spPr>
          <a:xfrm>
            <a:off x="3822559" y="2429593"/>
            <a:ext cx="532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Actieve plaats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979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1A8083-6F8F-4A67-913A-5E6CFE26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089">
            <a:off x="4862611" y="68366"/>
            <a:ext cx="4729598" cy="404643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BF71E85-6967-404C-B480-6FC84C6E500B}"/>
              </a:ext>
            </a:extLst>
          </p:cNvPr>
          <p:cNvSpPr txBox="1"/>
          <p:nvPr/>
        </p:nvSpPr>
        <p:spPr>
          <a:xfrm>
            <a:off x="3822559" y="2429593"/>
            <a:ext cx="532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Actieve plaats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538125" y="4820089"/>
            <a:ext cx="594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substraat past precies in de actieve plaats van het enzym.</a:t>
            </a:r>
          </a:p>
        </p:txBody>
      </p:sp>
    </p:spTree>
    <p:extLst>
      <p:ext uri="{BB962C8B-B14F-4D97-AF65-F5344CB8AC3E}">
        <p14:creationId xmlns:p14="http://schemas.microsoft.com/office/powerpoint/2010/main" val="5227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85894" y="343949"/>
            <a:ext cx="1828800" cy="369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318783" y="318782"/>
            <a:ext cx="409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Enzymen </a:t>
            </a:r>
            <a:r>
              <a:rPr lang="nl-NL" sz="2800" dirty="0">
                <a:solidFill>
                  <a:srgbClr val="FF0000"/>
                </a:solidFill>
              </a:rPr>
              <a:t>zijn eiwitten</a:t>
            </a:r>
          </a:p>
        </p:txBody>
      </p:sp>
    </p:spTree>
    <p:extLst>
      <p:ext uri="{BB962C8B-B14F-4D97-AF65-F5344CB8AC3E}">
        <p14:creationId xmlns:p14="http://schemas.microsoft.com/office/powerpoint/2010/main" val="34269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1A8083-6F8F-4A67-913A-5E6CFE26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089">
            <a:off x="4862611" y="68366"/>
            <a:ext cx="4729598" cy="404643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BF71E85-6967-404C-B480-6FC84C6E500B}"/>
              </a:ext>
            </a:extLst>
          </p:cNvPr>
          <p:cNvSpPr txBox="1"/>
          <p:nvPr/>
        </p:nvSpPr>
        <p:spPr>
          <a:xfrm>
            <a:off x="3822559" y="2429593"/>
            <a:ext cx="532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Actieve plaats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538125" y="4820089"/>
            <a:ext cx="594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substraat past precies in de actieve plaats van het enzym.</a:t>
            </a:r>
          </a:p>
          <a:p>
            <a:r>
              <a:rPr lang="nl-NL" dirty="0">
                <a:solidFill>
                  <a:srgbClr val="FF0000"/>
                </a:solidFill>
              </a:rPr>
              <a:t>Het enzym is stereospecifiek.</a:t>
            </a:r>
          </a:p>
        </p:txBody>
      </p:sp>
    </p:spTree>
    <p:extLst>
      <p:ext uri="{BB962C8B-B14F-4D97-AF65-F5344CB8AC3E}">
        <p14:creationId xmlns:p14="http://schemas.microsoft.com/office/powerpoint/2010/main" val="3702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6FA461F-8E27-47D9-9AF9-32336CDB1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5294" y="1711509"/>
            <a:ext cx="3434400" cy="3434981"/>
          </a:xfrm>
          <a:prstGeom prst="rect">
            <a:avLst/>
          </a:prstGeom>
        </p:spPr>
      </p:pic>
      <p:sp>
        <p:nvSpPr>
          <p:cNvPr id="10" name="Blokboog 9">
            <a:extLst>
              <a:ext uri="{FF2B5EF4-FFF2-40B4-BE49-F238E27FC236}">
                <a16:creationId xmlns:a16="http://schemas.microsoft.com/office/drawing/2014/main" id="{4DD7E879-91CB-43F9-A77F-EF21F464ABF8}"/>
              </a:ext>
            </a:extLst>
          </p:cNvPr>
          <p:cNvSpPr/>
          <p:nvPr/>
        </p:nvSpPr>
        <p:spPr>
          <a:xfrm rot="10800000">
            <a:off x="1733006" y="4331846"/>
            <a:ext cx="1487084" cy="945549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92018DB-8F1F-40C2-9655-A4E9A39754C7}"/>
              </a:ext>
            </a:extLst>
          </p:cNvPr>
          <p:cNvGrpSpPr/>
          <p:nvPr/>
        </p:nvGrpSpPr>
        <p:grpSpPr>
          <a:xfrm>
            <a:off x="6776353" y="1820091"/>
            <a:ext cx="1914801" cy="3453617"/>
            <a:chOff x="6776353" y="1820091"/>
            <a:chExt cx="1914801" cy="3453617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1261B27-EFB8-4E56-AE90-064D67592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014"/>
            <a:stretch/>
          </p:blipFill>
          <p:spPr>
            <a:xfrm rot="5400000">
              <a:off x="6124447" y="2471997"/>
              <a:ext cx="3218614" cy="1914801"/>
            </a:xfrm>
            <a:prstGeom prst="rect">
              <a:avLst/>
            </a:prstGeom>
          </p:spPr>
        </p:pic>
        <p:sp>
          <p:nvSpPr>
            <p:cNvPr id="11" name="Blokboog 10">
              <a:extLst>
                <a:ext uri="{FF2B5EF4-FFF2-40B4-BE49-F238E27FC236}">
                  <a16:creationId xmlns:a16="http://schemas.microsoft.com/office/drawing/2014/main" id="{521CAB79-4C5B-4742-80A4-0D3C39C92CED}"/>
                </a:ext>
              </a:extLst>
            </p:cNvPr>
            <p:cNvSpPr/>
            <p:nvPr/>
          </p:nvSpPr>
          <p:spPr>
            <a:xfrm rot="10800000">
              <a:off x="6898215" y="4328158"/>
              <a:ext cx="1340093" cy="945550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66BD3DE5-74BA-4057-B1DC-EE21A9796EE8}"/>
              </a:ext>
            </a:extLst>
          </p:cNvPr>
          <p:cNvGrpSpPr/>
          <p:nvPr/>
        </p:nvGrpSpPr>
        <p:grpSpPr>
          <a:xfrm flipH="1">
            <a:off x="667153" y="1820092"/>
            <a:ext cx="1915200" cy="3453617"/>
            <a:chOff x="6776353" y="1820091"/>
            <a:chExt cx="1914801" cy="3453617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18DDBD16-DFE7-4991-A217-82249DA92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014"/>
            <a:stretch/>
          </p:blipFill>
          <p:spPr>
            <a:xfrm rot="5400000">
              <a:off x="6124447" y="2471997"/>
              <a:ext cx="3218614" cy="1914801"/>
            </a:xfrm>
            <a:prstGeom prst="rect">
              <a:avLst/>
            </a:prstGeom>
          </p:spPr>
        </p:pic>
        <p:sp>
          <p:nvSpPr>
            <p:cNvPr id="15" name="Blokboog 14">
              <a:extLst>
                <a:ext uri="{FF2B5EF4-FFF2-40B4-BE49-F238E27FC236}">
                  <a16:creationId xmlns:a16="http://schemas.microsoft.com/office/drawing/2014/main" id="{A5DE4921-005C-4F88-8B4F-23B4283D825B}"/>
                </a:ext>
              </a:extLst>
            </p:cNvPr>
            <p:cNvSpPr/>
            <p:nvPr/>
          </p:nvSpPr>
          <p:spPr>
            <a:xfrm rot="10800000">
              <a:off x="6898215" y="4328158"/>
              <a:ext cx="1340093" cy="945550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5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6FA461F-8E27-47D9-9AF9-32336CDB1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5294" y="1711509"/>
            <a:ext cx="3434400" cy="3434981"/>
          </a:xfrm>
          <a:prstGeom prst="rect">
            <a:avLst/>
          </a:prstGeom>
        </p:spPr>
      </p:pic>
      <p:sp>
        <p:nvSpPr>
          <p:cNvPr id="10" name="Blokboog 9">
            <a:extLst>
              <a:ext uri="{FF2B5EF4-FFF2-40B4-BE49-F238E27FC236}">
                <a16:creationId xmlns:a16="http://schemas.microsoft.com/office/drawing/2014/main" id="{4DD7E879-91CB-43F9-A77F-EF21F464ABF8}"/>
              </a:ext>
            </a:extLst>
          </p:cNvPr>
          <p:cNvSpPr/>
          <p:nvPr/>
        </p:nvSpPr>
        <p:spPr>
          <a:xfrm rot="10800000">
            <a:off x="1777868" y="4328160"/>
            <a:ext cx="1487084" cy="945549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92018DB-8F1F-40C2-9655-A4E9A39754C7}"/>
              </a:ext>
            </a:extLst>
          </p:cNvPr>
          <p:cNvGrpSpPr/>
          <p:nvPr/>
        </p:nvGrpSpPr>
        <p:grpSpPr>
          <a:xfrm>
            <a:off x="6776353" y="1820091"/>
            <a:ext cx="1914801" cy="3453617"/>
            <a:chOff x="6776353" y="1820091"/>
            <a:chExt cx="1914801" cy="3453617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1261B27-EFB8-4E56-AE90-064D67592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014"/>
            <a:stretch/>
          </p:blipFill>
          <p:spPr>
            <a:xfrm rot="5400000">
              <a:off x="6124447" y="2471997"/>
              <a:ext cx="3218614" cy="1914801"/>
            </a:xfrm>
            <a:prstGeom prst="rect">
              <a:avLst/>
            </a:prstGeom>
          </p:spPr>
        </p:pic>
        <p:sp>
          <p:nvSpPr>
            <p:cNvPr id="11" name="Blokboog 10">
              <a:extLst>
                <a:ext uri="{FF2B5EF4-FFF2-40B4-BE49-F238E27FC236}">
                  <a16:creationId xmlns:a16="http://schemas.microsoft.com/office/drawing/2014/main" id="{521CAB79-4C5B-4742-80A4-0D3C39C92CED}"/>
                </a:ext>
              </a:extLst>
            </p:cNvPr>
            <p:cNvSpPr/>
            <p:nvPr/>
          </p:nvSpPr>
          <p:spPr>
            <a:xfrm rot="10800000">
              <a:off x="6898215" y="4328158"/>
              <a:ext cx="1340093" cy="945550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66BD3DE5-74BA-4057-B1DC-EE21A9796EE8}"/>
              </a:ext>
            </a:extLst>
          </p:cNvPr>
          <p:cNvGrpSpPr/>
          <p:nvPr/>
        </p:nvGrpSpPr>
        <p:grpSpPr>
          <a:xfrm flipH="1">
            <a:off x="667153" y="1820092"/>
            <a:ext cx="1915200" cy="3453617"/>
            <a:chOff x="6776353" y="1820091"/>
            <a:chExt cx="1914801" cy="3453617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18DDBD16-DFE7-4991-A217-82249DA92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014"/>
            <a:stretch/>
          </p:blipFill>
          <p:spPr>
            <a:xfrm rot="5400000">
              <a:off x="6124447" y="2471997"/>
              <a:ext cx="3218614" cy="1914801"/>
            </a:xfrm>
            <a:prstGeom prst="rect">
              <a:avLst/>
            </a:prstGeom>
          </p:spPr>
        </p:pic>
        <p:sp>
          <p:nvSpPr>
            <p:cNvPr id="15" name="Blokboog 14">
              <a:extLst>
                <a:ext uri="{FF2B5EF4-FFF2-40B4-BE49-F238E27FC236}">
                  <a16:creationId xmlns:a16="http://schemas.microsoft.com/office/drawing/2014/main" id="{A5DE4921-005C-4F88-8B4F-23B4283D825B}"/>
                </a:ext>
              </a:extLst>
            </p:cNvPr>
            <p:cNvSpPr/>
            <p:nvPr/>
          </p:nvSpPr>
          <p:spPr>
            <a:xfrm rot="10800000">
              <a:off x="6898215" y="4328158"/>
              <a:ext cx="1340093" cy="945550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2" name="Kruis 1">
            <a:extLst>
              <a:ext uri="{FF2B5EF4-FFF2-40B4-BE49-F238E27FC236}">
                <a16:creationId xmlns:a16="http://schemas.microsoft.com/office/drawing/2014/main" id="{5C51EDBC-DC1F-4A2A-9B83-E85736830C38}"/>
              </a:ext>
            </a:extLst>
          </p:cNvPr>
          <p:cNvSpPr/>
          <p:nvPr/>
        </p:nvSpPr>
        <p:spPr>
          <a:xfrm rot="2684360">
            <a:off x="466346" y="2301649"/>
            <a:ext cx="2855258" cy="2863429"/>
          </a:xfrm>
          <a:prstGeom prst="plus">
            <a:avLst>
              <a:gd name="adj" fmla="val 48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1A8083-6F8F-4A67-913A-5E6CFE26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089">
            <a:off x="4862611" y="68366"/>
            <a:ext cx="4729598" cy="4046434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4C0D0160-5AB6-4F53-97B6-BFC4E0047715}"/>
              </a:ext>
            </a:extLst>
          </p:cNvPr>
          <p:cNvGrpSpPr/>
          <p:nvPr/>
        </p:nvGrpSpPr>
        <p:grpSpPr>
          <a:xfrm>
            <a:off x="58766" y="994541"/>
            <a:ext cx="4064172" cy="3658111"/>
            <a:chOff x="2469299" y="1382588"/>
            <a:chExt cx="5529564" cy="500173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F30B342-4B03-4D8F-AA2B-35E35A2CF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40ACC5-44E3-445E-B7A4-7EDE50D83FB5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90AD0EF-7DE6-4A76-8529-CFEF641C1E01}"/>
                </a:ext>
              </a:extLst>
            </p:cNvPr>
            <p:cNvSpPr txBox="1"/>
            <p:nvPr/>
          </p:nvSpPr>
          <p:spPr>
            <a:xfrm>
              <a:off x="2469299" y="2921070"/>
              <a:ext cx="1646114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waterstofbrug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5AAE1F1-7FC4-46BB-B475-866A2704BD0B}"/>
                </a:ext>
              </a:extLst>
            </p:cNvPr>
            <p:cNvSpPr txBox="1"/>
            <p:nvPr/>
          </p:nvSpPr>
          <p:spPr>
            <a:xfrm>
              <a:off x="5815344" y="5287965"/>
              <a:ext cx="1301252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ionbinding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90B42D3-D945-4746-8D31-436266C295CF}"/>
                </a:ext>
              </a:extLst>
            </p:cNvPr>
            <p:cNvSpPr txBox="1"/>
            <p:nvPr/>
          </p:nvSpPr>
          <p:spPr>
            <a:xfrm>
              <a:off x="5356417" y="3824094"/>
              <a:ext cx="1563881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zwavelbrug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1D337E82-FE3D-4CDF-B665-7DF410FC2834}"/>
                </a:ext>
              </a:extLst>
            </p:cNvPr>
            <p:cNvSpPr txBox="1"/>
            <p:nvPr/>
          </p:nvSpPr>
          <p:spPr>
            <a:xfrm>
              <a:off x="5653529" y="1382588"/>
              <a:ext cx="2225693" cy="7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vanderwaalsbinding</a:t>
              </a:r>
            </a:p>
            <a:p>
              <a:r>
                <a:rPr lang="nl-NL" sz="1400" dirty="0"/>
                <a:t>               (hydrofoob)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6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1A8083-6F8F-4A67-913A-5E6CFE26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089">
            <a:off x="4862611" y="68366"/>
            <a:ext cx="4729598" cy="404643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425987" y="4800697"/>
            <a:ext cx="615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Voor een goede werking van het enzym is de tertiaire structuur </a:t>
            </a:r>
          </a:p>
          <a:p>
            <a:r>
              <a:rPr lang="nl-NL" dirty="0">
                <a:solidFill>
                  <a:srgbClr val="FF0000"/>
                </a:solidFill>
              </a:rPr>
              <a:t>belangrijk. 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883DE067-5AB3-426F-9BF9-F0BF935CACA5}"/>
              </a:ext>
            </a:extLst>
          </p:cNvPr>
          <p:cNvGrpSpPr/>
          <p:nvPr/>
        </p:nvGrpSpPr>
        <p:grpSpPr>
          <a:xfrm>
            <a:off x="58766" y="994541"/>
            <a:ext cx="4064172" cy="3658111"/>
            <a:chOff x="2469299" y="1382588"/>
            <a:chExt cx="5529564" cy="500173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20567AF9-5E50-48F5-AE6F-0B39B7FED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61E2F3CB-AB20-497F-8AD0-9804266ED1D0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3E4957CB-FB99-4E6F-ACFE-8F76288AA279}"/>
                </a:ext>
              </a:extLst>
            </p:cNvPr>
            <p:cNvSpPr txBox="1"/>
            <p:nvPr/>
          </p:nvSpPr>
          <p:spPr>
            <a:xfrm>
              <a:off x="2469299" y="2921070"/>
              <a:ext cx="1646114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waterstofbrug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7AA93357-D6D4-4ECF-B3DA-4BC4C830CE48}"/>
                </a:ext>
              </a:extLst>
            </p:cNvPr>
            <p:cNvSpPr txBox="1"/>
            <p:nvPr/>
          </p:nvSpPr>
          <p:spPr>
            <a:xfrm>
              <a:off x="5815344" y="5287965"/>
              <a:ext cx="1301252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ionbinding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6FDD6A13-5B50-4D3E-A4FF-A41E2396F178}"/>
                </a:ext>
              </a:extLst>
            </p:cNvPr>
            <p:cNvSpPr txBox="1"/>
            <p:nvPr/>
          </p:nvSpPr>
          <p:spPr>
            <a:xfrm>
              <a:off x="5356417" y="3824094"/>
              <a:ext cx="1563881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zwavelbrug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53EAAC56-DCDF-48C4-800B-BA199399CBA2}"/>
                </a:ext>
              </a:extLst>
            </p:cNvPr>
            <p:cNvSpPr txBox="1"/>
            <p:nvPr/>
          </p:nvSpPr>
          <p:spPr>
            <a:xfrm>
              <a:off x="5653529" y="1382588"/>
              <a:ext cx="2225693" cy="7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vanderwaalsbinding</a:t>
              </a:r>
            </a:p>
            <a:p>
              <a:r>
                <a:rPr lang="nl-NL" sz="1400" dirty="0"/>
                <a:t>               (hydrofoob)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3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1A8083-6F8F-4A67-913A-5E6CFE26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089">
            <a:off x="4862611" y="68366"/>
            <a:ext cx="4729598" cy="404643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425987" y="4800697"/>
            <a:ext cx="615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</a:t>
            </a:r>
            <a:r>
              <a:rPr lang="nl-NL" dirty="0">
                <a:solidFill>
                  <a:srgbClr val="FF0000"/>
                </a:solidFill>
              </a:rPr>
              <a:t>De tertiaire structuur kan echter vervormen.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883DE067-5AB3-426F-9BF9-F0BF935CACA5}"/>
              </a:ext>
            </a:extLst>
          </p:cNvPr>
          <p:cNvGrpSpPr/>
          <p:nvPr/>
        </p:nvGrpSpPr>
        <p:grpSpPr>
          <a:xfrm>
            <a:off x="58766" y="994541"/>
            <a:ext cx="4064172" cy="3658111"/>
            <a:chOff x="2469299" y="1382588"/>
            <a:chExt cx="5529564" cy="500173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20567AF9-5E50-48F5-AE6F-0B39B7FED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61E2F3CB-AB20-497F-8AD0-9804266ED1D0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3E4957CB-FB99-4E6F-ACFE-8F76288AA279}"/>
                </a:ext>
              </a:extLst>
            </p:cNvPr>
            <p:cNvSpPr txBox="1"/>
            <p:nvPr/>
          </p:nvSpPr>
          <p:spPr>
            <a:xfrm>
              <a:off x="2469299" y="2921070"/>
              <a:ext cx="1646114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waterstofbrug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7AA93357-D6D4-4ECF-B3DA-4BC4C830CE48}"/>
                </a:ext>
              </a:extLst>
            </p:cNvPr>
            <p:cNvSpPr txBox="1"/>
            <p:nvPr/>
          </p:nvSpPr>
          <p:spPr>
            <a:xfrm>
              <a:off x="5815344" y="5287965"/>
              <a:ext cx="1301252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ionbinding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6FDD6A13-5B50-4D3E-A4FF-A41E2396F178}"/>
                </a:ext>
              </a:extLst>
            </p:cNvPr>
            <p:cNvSpPr txBox="1"/>
            <p:nvPr/>
          </p:nvSpPr>
          <p:spPr>
            <a:xfrm>
              <a:off x="5356417" y="3824094"/>
              <a:ext cx="1563881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zwavelbrug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53EAAC56-DCDF-48C4-800B-BA199399CBA2}"/>
                </a:ext>
              </a:extLst>
            </p:cNvPr>
            <p:cNvSpPr txBox="1"/>
            <p:nvPr/>
          </p:nvSpPr>
          <p:spPr>
            <a:xfrm>
              <a:off x="5653529" y="1382588"/>
              <a:ext cx="2225693" cy="7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vanderwaalsbinding</a:t>
              </a:r>
            </a:p>
            <a:p>
              <a:r>
                <a:rPr lang="nl-NL" sz="1400" dirty="0"/>
                <a:t>               (hydrofoob)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9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1A8083-6F8F-4A67-913A-5E6CFE26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089">
            <a:off x="4862611" y="68366"/>
            <a:ext cx="4729598" cy="404643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425987" y="4800697"/>
            <a:ext cx="7320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De tertiaire structuur kan echter vervormen </a:t>
            </a:r>
            <a:r>
              <a:rPr lang="nl-NL" dirty="0">
                <a:solidFill>
                  <a:srgbClr val="FF0000"/>
                </a:solidFill>
              </a:rPr>
              <a:t>als de pH verandert. </a:t>
            </a:r>
          </a:p>
          <a:p>
            <a:r>
              <a:rPr lang="nl-NL" dirty="0"/>
              <a:t>     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C0D0160-5AB6-4F53-97B6-BFC4E0047715}"/>
              </a:ext>
            </a:extLst>
          </p:cNvPr>
          <p:cNvGrpSpPr/>
          <p:nvPr/>
        </p:nvGrpSpPr>
        <p:grpSpPr>
          <a:xfrm>
            <a:off x="58766" y="994541"/>
            <a:ext cx="4064172" cy="3658111"/>
            <a:chOff x="2469299" y="1382588"/>
            <a:chExt cx="5529564" cy="500173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F30B342-4B03-4D8F-AA2B-35E35A2CF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40ACC5-44E3-445E-B7A4-7EDE50D83FB5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90AD0EF-7DE6-4A76-8529-CFEF641C1E01}"/>
                </a:ext>
              </a:extLst>
            </p:cNvPr>
            <p:cNvSpPr txBox="1"/>
            <p:nvPr/>
          </p:nvSpPr>
          <p:spPr>
            <a:xfrm>
              <a:off x="2469299" y="2921070"/>
              <a:ext cx="1646114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waterstofbrug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5AAE1F1-7FC4-46BB-B475-866A2704BD0B}"/>
                </a:ext>
              </a:extLst>
            </p:cNvPr>
            <p:cNvSpPr txBox="1"/>
            <p:nvPr/>
          </p:nvSpPr>
          <p:spPr>
            <a:xfrm>
              <a:off x="5815344" y="5287965"/>
              <a:ext cx="1301252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</a:rPr>
                <a:t>ionbinding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90B42D3-D945-4746-8D31-436266C295CF}"/>
                </a:ext>
              </a:extLst>
            </p:cNvPr>
            <p:cNvSpPr txBox="1"/>
            <p:nvPr/>
          </p:nvSpPr>
          <p:spPr>
            <a:xfrm>
              <a:off x="5356417" y="3824094"/>
              <a:ext cx="1563881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zwavelbrug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1D337E82-FE3D-4CDF-B665-7DF410FC2834}"/>
                </a:ext>
              </a:extLst>
            </p:cNvPr>
            <p:cNvSpPr txBox="1"/>
            <p:nvPr/>
          </p:nvSpPr>
          <p:spPr>
            <a:xfrm>
              <a:off x="5653529" y="1382588"/>
              <a:ext cx="2225693" cy="7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vanderwaalsbinding</a:t>
              </a:r>
            </a:p>
            <a:p>
              <a:r>
                <a:rPr lang="nl-NL" sz="1400" dirty="0"/>
                <a:t>               (hydrofoob)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4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1A8083-6F8F-4A67-913A-5E6CFE26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089">
            <a:off x="4862611" y="68366"/>
            <a:ext cx="4729598" cy="404643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425987" y="4800697"/>
            <a:ext cx="7320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De tertiaire structuur kan echter vervormen </a:t>
            </a:r>
            <a:r>
              <a:rPr lang="nl-NL" dirty="0">
                <a:solidFill>
                  <a:srgbClr val="FF0000"/>
                </a:solidFill>
              </a:rPr>
              <a:t>als de pH verandert. </a:t>
            </a:r>
          </a:p>
          <a:p>
            <a:r>
              <a:rPr lang="nl-NL" dirty="0">
                <a:solidFill>
                  <a:srgbClr val="FF0000"/>
                </a:solidFill>
              </a:rPr>
              <a:t>De ionbindingen kunnen verdwijnen. </a:t>
            </a:r>
          </a:p>
          <a:p>
            <a:r>
              <a:rPr lang="nl-NL" dirty="0"/>
              <a:t>     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C0D0160-5AB6-4F53-97B6-BFC4E0047715}"/>
              </a:ext>
            </a:extLst>
          </p:cNvPr>
          <p:cNvGrpSpPr/>
          <p:nvPr/>
        </p:nvGrpSpPr>
        <p:grpSpPr>
          <a:xfrm>
            <a:off x="58766" y="994541"/>
            <a:ext cx="4064172" cy="3658111"/>
            <a:chOff x="2469299" y="1382588"/>
            <a:chExt cx="5529564" cy="500173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F30B342-4B03-4D8F-AA2B-35E35A2CF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40ACC5-44E3-445E-B7A4-7EDE50D83FB5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90AD0EF-7DE6-4A76-8529-CFEF641C1E01}"/>
                </a:ext>
              </a:extLst>
            </p:cNvPr>
            <p:cNvSpPr txBox="1"/>
            <p:nvPr/>
          </p:nvSpPr>
          <p:spPr>
            <a:xfrm>
              <a:off x="2469299" y="2921070"/>
              <a:ext cx="1646114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waterstofbrug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5AAE1F1-7FC4-46BB-B475-866A2704BD0B}"/>
                </a:ext>
              </a:extLst>
            </p:cNvPr>
            <p:cNvSpPr txBox="1"/>
            <p:nvPr/>
          </p:nvSpPr>
          <p:spPr>
            <a:xfrm>
              <a:off x="5815344" y="5287965"/>
              <a:ext cx="1301252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</a:rPr>
                <a:t>ionbinding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90B42D3-D945-4746-8D31-436266C295CF}"/>
                </a:ext>
              </a:extLst>
            </p:cNvPr>
            <p:cNvSpPr txBox="1"/>
            <p:nvPr/>
          </p:nvSpPr>
          <p:spPr>
            <a:xfrm>
              <a:off x="5356417" y="3824094"/>
              <a:ext cx="1563881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zwavelbrug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1D337E82-FE3D-4CDF-B665-7DF410FC2834}"/>
                </a:ext>
              </a:extLst>
            </p:cNvPr>
            <p:cNvSpPr txBox="1"/>
            <p:nvPr/>
          </p:nvSpPr>
          <p:spPr>
            <a:xfrm>
              <a:off x="5653529" y="1382588"/>
              <a:ext cx="2225693" cy="7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vanderwaalsbinding</a:t>
              </a:r>
            </a:p>
            <a:p>
              <a:r>
                <a:rPr lang="nl-NL" sz="1400" dirty="0"/>
                <a:t>               (hydrofoob)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1A8083-6F8F-4A67-913A-5E6CFE26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089">
            <a:off x="4862611" y="68366"/>
            <a:ext cx="4729598" cy="404643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425987" y="4800697"/>
            <a:ext cx="73209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De tertiaire structuur kan echter vervormen als de pH verandert. </a:t>
            </a:r>
          </a:p>
          <a:p>
            <a:r>
              <a:rPr lang="nl-NL" dirty="0"/>
              <a:t>De ionbindingen kunnen verdwijnen. </a:t>
            </a:r>
          </a:p>
          <a:p>
            <a:r>
              <a:rPr lang="nl-NL" dirty="0"/>
              <a:t>     </a:t>
            </a:r>
          </a:p>
          <a:p>
            <a:r>
              <a:rPr lang="nl-NL" dirty="0">
                <a:solidFill>
                  <a:srgbClr val="FF0000"/>
                </a:solidFill>
              </a:rPr>
              <a:t>Er is een pH-optimum voor elk enzym.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C0D0160-5AB6-4F53-97B6-BFC4E0047715}"/>
              </a:ext>
            </a:extLst>
          </p:cNvPr>
          <p:cNvGrpSpPr/>
          <p:nvPr/>
        </p:nvGrpSpPr>
        <p:grpSpPr>
          <a:xfrm>
            <a:off x="58766" y="994541"/>
            <a:ext cx="4064172" cy="3658111"/>
            <a:chOff x="2469299" y="1382588"/>
            <a:chExt cx="5529564" cy="500173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F30B342-4B03-4D8F-AA2B-35E35A2CF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40ACC5-44E3-445E-B7A4-7EDE50D83FB5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90AD0EF-7DE6-4A76-8529-CFEF641C1E01}"/>
                </a:ext>
              </a:extLst>
            </p:cNvPr>
            <p:cNvSpPr txBox="1"/>
            <p:nvPr/>
          </p:nvSpPr>
          <p:spPr>
            <a:xfrm>
              <a:off x="2469299" y="2921070"/>
              <a:ext cx="1646114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waterstofbrug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5AAE1F1-7FC4-46BB-B475-866A2704BD0B}"/>
                </a:ext>
              </a:extLst>
            </p:cNvPr>
            <p:cNvSpPr txBox="1"/>
            <p:nvPr/>
          </p:nvSpPr>
          <p:spPr>
            <a:xfrm>
              <a:off x="5815344" y="5287965"/>
              <a:ext cx="1301252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</a:rPr>
                <a:t>ionbinding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90B42D3-D945-4746-8D31-436266C295CF}"/>
                </a:ext>
              </a:extLst>
            </p:cNvPr>
            <p:cNvSpPr txBox="1"/>
            <p:nvPr/>
          </p:nvSpPr>
          <p:spPr>
            <a:xfrm>
              <a:off x="5356417" y="3824094"/>
              <a:ext cx="1563881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zwavelbrug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1D337E82-FE3D-4CDF-B665-7DF410FC2834}"/>
                </a:ext>
              </a:extLst>
            </p:cNvPr>
            <p:cNvSpPr txBox="1"/>
            <p:nvPr/>
          </p:nvSpPr>
          <p:spPr>
            <a:xfrm>
              <a:off x="5653529" y="1382588"/>
              <a:ext cx="2225693" cy="7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vanderwaalsbinding</a:t>
              </a:r>
            </a:p>
            <a:p>
              <a:r>
                <a:rPr lang="nl-NL" sz="1400" dirty="0"/>
                <a:t>               (hydrofoob)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2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FF84B58F-5CDA-4413-8349-5C60BC5ED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51215" r="18317" b="9657"/>
          <a:stretch/>
        </p:blipFill>
        <p:spPr>
          <a:xfrm>
            <a:off x="1683521" y="632388"/>
            <a:ext cx="5776958" cy="268337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E839AD8-F09B-47A8-949E-F42DDD38FF19}"/>
              </a:ext>
            </a:extLst>
          </p:cNvPr>
          <p:cNvSpPr txBox="1"/>
          <p:nvPr/>
        </p:nvSpPr>
        <p:spPr>
          <a:xfrm>
            <a:off x="425987" y="4800697"/>
            <a:ext cx="73209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De tertiaire structuur kan echter vervormen als de pH verandert. </a:t>
            </a:r>
          </a:p>
          <a:p>
            <a:r>
              <a:rPr lang="nl-NL" dirty="0"/>
              <a:t>De ionbindingen kunnen verdwijnen. </a:t>
            </a:r>
          </a:p>
          <a:p>
            <a:r>
              <a:rPr lang="nl-NL" dirty="0"/>
              <a:t>     </a:t>
            </a:r>
          </a:p>
          <a:p>
            <a:r>
              <a:rPr lang="nl-NL" dirty="0">
                <a:solidFill>
                  <a:srgbClr val="FF0000"/>
                </a:solidFill>
              </a:rPr>
              <a:t>Er is een pH-optimum voor elk enzym.</a:t>
            </a:r>
          </a:p>
        </p:txBody>
      </p:sp>
    </p:spTree>
    <p:extLst>
      <p:ext uri="{BB962C8B-B14F-4D97-AF65-F5344CB8AC3E}">
        <p14:creationId xmlns:p14="http://schemas.microsoft.com/office/powerpoint/2010/main" val="9099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1">
            <a:extLst>
              <a:ext uri="{FF2B5EF4-FFF2-40B4-BE49-F238E27FC236}">
                <a16:creationId xmlns:a16="http://schemas.microsoft.com/office/drawing/2014/main" id="{101D1EA8-0905-46CE-A314-AFCD4097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4859338" y="0"/>
            <a:ext cx="383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1C9A57-6238-4CC3-9B0C-7D361E862664}"/>
              </a:ext>
            </a:extLst>
          </p:cNvPr>
          <p:cNvSpPr txBox="1"/>
          <p:nvPr/>
        </p:nvSpPr>
        <p:spPr>
          <a:xfrm>
            <a:off x="318783" y="318782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Primaire en secundaire structuur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425987" y="4800697"/>
            <a:ext cx="7834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De tertiaire structuur kan echter vervormen </a:t>
            </a:r>
            <a:r>
              <a:rPr lang="nl-NL" dirty="0">
                <a:solidFill>
                  <a:srgbClr val="FF0000"/>
                </a:solidFill>
              </a:rPr>
              <a:t>als de temperatuur wordt </a:t>
            </a:r>
          </a:p>
          <a:p>
            <a:r>
              <a:rPr lang="nl-NL" dirty="0">
                <a:solidFill>
                  <a:srgbClr val="FF0000"/>
                </a:solidFill>
              </a:rPr>
              <a:t>verhoogd. </a:t>
            </a:r>
          </a:p>
          <a:p>
            <a:r>
              <a:rPr lang="nl-NL" dirty="0"/>
              <a:t>     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C0D0160-5AB6-4F53-97B6-BFC4E0047715}"/>
              </a:ext>
            </a:extLst>
          </p:cNvPr>
          <p:cNvGrpSpPr/>
          <p:nvPr/>
        </p:nvGrpSpPr>
        <p:grpSpPr>
          <a:xfrm>
            <a:off x="58766" y="994541"/>
            <a:ext cx="4064172" cy="3658111"/>
            <a:chOff x="2469299" y="1382588"/>
            <a:chExt cx="5529564" cy="500173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F30B342-4B03-4D8F-AA2B-35E35A2CF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40ACC5-44E3-445E-B7A4-7EDE50D83FB5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90AD0EF-7DE6-4A76-8529-CFEF641C1E01}"/>
                </a:ext>
              </a:extLst>
            </p:cNvPr>
            <p:cNvSpPr txBox="1"/>
            <p:nvPr/>
          </p:nvSpPr>
          <p:spPr>
            <a:xfrm>
              <a:off x="2469299" y="2921070"/>
              <a:ext cx="1646114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</a:rPr>
                <a:t>waterstofbrug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5AAE1F1-7FC4-46BB-B475-866A2704BD0B}"/>
                </a:ext>
              </a:extLst>
            </p:cNvPr>
            <p:cNvSpPr txBox="1"/>
            <p:nvPr/>
          </p:nvSpPr>
          <p:spPr>
            <a:xfrm>
              <a:off x="5815344" y="5287965"/>
              <a:ext cx="1301252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ionbinding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90B42D3-D945-4746-8D31-436266C295CF}"/>
                </a:ext>
              </a:extLst>
            </p:cNvPr>
            <p:cNvSpPr txBox="1"/>
            <p:nvPr/>
          </p:nvSpPr>
          <p:spPr>
            <a:xfrm>
              <a:off x="5356417" y="3824094"/>
              <a:ext cx="1563881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zwavelbrug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1D337E82-FE3D-4CDF-B665-7DF410FC2834}"/>
                </a:ext>
              </a:extLst>
            </p:cNvPr>
            <p:cNvSpPr txBox="1"/>
            <p:nvPr/>
          </p:nvSpPr>
          <p:spPr>
            <a:xfrm>
              <a:off x="5653529" y="1382588"/>
              <a:ext cx="2225693" cy="7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</a:rPr>
                <a:t>vanderwaalsbinding</a:t>
              </a:r>
            </a:p>
            <a:p>
              <a:r>
                <a:rPr lang="nl-NL" sz="1400" dirty="0">
                  <a:solidFill>
                    <a:srgbClr val="FF0000"/>
                  </a:solidFill>
                </a:rPr>
                <a:t>               (hydrofoob)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6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425987" y="4800697"/>
            <a:ext cx="7834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De tertiaire structuur kan echter vervormen </a:t>
            </a:r>
            <a:r>
              <a:rPr lang="nl-NL" dirty="0">
                <a:solidFill>
                  <a:srgbClr val="FF0000"/>
                </a:solidFill>
              </a:rPr>
              <a:t>als de temperatuur wordt </a:t>
            </a:r>
          </a:p>
          <a:p>
            <a:r>
              <a:rPr lang="nl-NL" dirty="0">
                <a:solidFill>
                  <a:srgbClr val="FF0000"/>
                </a:solidFill>
              </a:rPr>
              <a:t>verhoogd. </a:t>
            </a:r>
          </a:p>
          <a:p>
            <a:r>
              <a:rPr lang="nl-NL" dirty="0">
                <a:solidFill>
                  <a:srgbClr val="FF0000"/>
                </a:solidFill>
              </a:rPr>
              <a:t>De vanderwaalsbindingen en de waterstofbruggen kunnen verdwijnen. </a:t>
            </a:r>
          </a:p>
          <a:p>
            <a:r>
              <a:rPr lang="nl-NL" dirty="0"/>
              <a:t>     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C0D0160-5AB6-4F53-97B6-BFC4E0047715}"/>
              </a:ext>
            </a:extLst>
          </p:cNvPr>
          <p:cNvGrpSpPr/>
          <p:nvPr/>
        </p:nvGrpSpPr>
        <p:grpSpPr>
          <a:xfrm>
            <a:off x="58766" y="994541"/>
            <a:ext cx="4064172" cy="3658111"/>
            <a:chOff x="2469299" y="1382588"/>
            <a:chExt cx="5529564" cy="500173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F30B342-4B03-4D8F-AA2B-35E35A2CF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40ACC5-44E3-445E-B7A4-7EDE50D83FB5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90AD0EF-7DE6-4A76-8529-CFEF641C1E01}"/>
                </a:ext>
              </a:extLst>
            </p:cNvPr>
            <p:cNvSpPr txBox="1"/>
            <p:nvPr/>
          </p:nvSpPr>
          <p:spPr>
            <a:xfrm>
              <a:off x="2469299" y="2921070"/>
              <a:ext cx="1646114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</a:rPr>
                <a:t>waterstofbrug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5AAE1F1-7FC4-46BB-B475-866A2704BD0B}"/>
                </a:ext>
              </a:extLst>
            </p:cNvPr>
            <p:cNvSpPr txBox="1"/>
            <p:nvPr/>
          </p:nvSpPr>
          <p:spPr>
            <a:xfrm>
              <a:off x="5815344" y="5287965"/>
              <a:ext cx="1301252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ionbinding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90B42D3-D945-4746-8D31-436266C295CF}"/>
                </a:ext>
              </a:extLst>
            </p:cNvPr>
            <p:cNvSpPr txBox="1"/>
            <p:nvPr/>
          </p:nvSpPr>
          <p:spPr>
            <a:xfrm>
              <a:off x="5356417" y="3824094"/>
              <a:ext cx="1563881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zwavelbrug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1D337E82-FE3D-4CDF-B665-7DF410FC2834}"/>
                </a:ext>
              </a:extLst>
            </p:cNvPr>
            <p:cNvSpPr txBox="1"/>
            <p:nvPr/>
          </p:nvSpPr>
          <p:spPr>
            <a:xfrm>
              <a:off x="5653529" y="1382588"/>
              <a:ext cx="2225693" cy="7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</a:rPr>
                <a:t>vanderwaalsbinding</a:t>
              </a:r>
            </a:p>
            <a:p>
              <a:r>
                <a:rPr lang="nl-NL" sz="1400" dirty="0">
                  <a:solidFill>
                    <a:srgbClr val="FF0000"/>
                  </a:solidFill>
                </a:rPr>
                <a:t>               (hydrofoob)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9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632230-3712-4DF2-88A7-95008DDB7759}"/>
              </a:ext>
            </a:extLst>
          </p:cNvPr>
          <p:cNvSpPr txBox="1"/>
          <p:nvPr/>
        </p:nvSpPr>
        <p:spPr>
          <a:xfrm>
            <a:off x="425987" y="4800697"/>
            <a:ext cx="78343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De tertiaire structuur kan echter vervormen als de temperatuur wordt </a:t>
            </a:r>
          </a:p>
          <a:p>
            <a:r>
              <a:rPr lang="nl-NL" dirty="0"/>
              <a:t>verhoogd. </a:t>
            </a:r>
          </a:p>
          <a:p>
            <a:r>
              <a:rPr lang="nl-NL" dirty="0"/>
              <a:t>De vanderwaalsbindingen en de waterstofbruggen kunnen verdwijnen. </a:t>
            </a:r>
          </a:p>
          <a:p>
            <a:r>
              <a:rPr lang="nl-NL" dirty="0"/>
              <a:t>     </a:t>
            </a:r>
          </a:p>
          <a:p>
            <a:r>
              <a:rPr lang="nl-NL" dirty="0">
                <a:solidFill>
                  <a:srgbClr val="FF0000"/>
                </a:solidFill>
              </a:rPr>
              <a:t>Er is een temperatuuroptimum voor elk enzym.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C0D0160-5AB6-4F53-97B6-BFC4E0047715}"/>
              </a:ext>
            </a:extLst>
          </p:cNvPr>
          <p:cNvGrpSpPr/>
          <p:nvPr/>
        </p:nvGrpSpPr>
        <p:grpSpPr>
          <a:xfrm>
            <a:off x="58766" y="994541"/>
            <a:ext cx="4064172" cy="3658111"/>
            <a:chOff x="2469299" y="1382588"/>
            <a:chExt cx="5529564" cy="500173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F30B342-4B03-4D8F-AA2B-35E35A2CF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40ACC5-44E3-445E-B7A4-7EDE50D83FB5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90AD0EF-7DE6-4A76-8529-CFEF641C1E01}"/>
                </a:ext>
              </a:extLst>
            </p:cNvPr>
            <p:cNvSpPr txBox="1"/>
            <p:nvPr/>
          </p:nvSpPr>
          <p:spPr>
            <a:xfrm>
              <a:off x="2469299" y="2921070"/>
              <a:ext cx="1646114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</a:rPr>
                <a:t>waterstofbrug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5AAE1F1-7FC4-46BB-B475-866A2704BD0B}"/>
                </a:ext>
              </a:extLst>
            </p:cNvPr>
            <p:cNvSpPr txBox="1"/>
            <p:nvPr/>
          </p:nvSpPr>
          <p:spPr>
            <a:xfrm>
              <a:off x="5815344" y="5287965"/>
              <a:ext cx="1301252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ionbinding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90B42D3-D945-4746-8D31-436266C295CF}"/>
                </a:ext>
              </a:extLst>
            </p:cNvPr>
            <p:cNvSpPr txBox="1"/>
            <p:nvPr/>
          </p:nvSpPr>
          <p:spPr>
            <a:xfrm>
              <a:off x="5356417" y="3824094"/>
              <a:ext cx="1563881" cy="42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zwavelbrug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1D337E82-FE3D-4CDF-B665-7DF410FC2834}"/>
                </a:ext>
              </a:extLst>
            </p:cNvPr>
            <p:cNvSpPr txBox="1"/>
            <p:nvPr/>
          </p:nvSpPr>
          <p:spPr>
            <a:xfrm>
              <a:off x="5653529" y="1382588"/>
              <a:ext cx="2225693" cy="7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</a:rPr>
                <a:t>vanderwaalsbinding</a:t>
              </a:r>
            </a:p>
            <a:p>
              <a:r>
                <a:rPr lang="nl-NL" sz="1400" dirty="0">
                  <a:solidFill>
                    <a:srgbClr val="FF0000"/>
                  </a:solidFill>
                </a:rPr>
                <a:t>               (hydrofoob)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3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EB07D81F-9B9A-4F33-89BE-317D19630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2368" r="18317" b="57363"/>
          <a:stretch/>
        </p:blipFill>
        <p:spPr>
          <a:xfrm>
            <a:off x="1683521" y="676445"/>
            <a:ext cx="5776958" cy="276171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963DB39-78D1-4BE4-B648-4B0ED8058599}"/>
              </a:ext>
            </a:extLst>
          </p:cNvPr>
          <p:cNvSpPr txBox="1"/>
          <p:nvPr/>
        </p:nvSpPr>
        <p:spPr>
          <a:xfrm>
            <a:off x="425987" y="4800697"/>
            <a:ext cx="78343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De tertiaire structuur kan echter vervormen als de temperatuur wordt </a:t>
            </a:r>
          </a:p>
          <a:p>
            <a:r>
              <a:rPr lang="nl-NL" dirty="0"/>
              <a:t>verhoogd. </a:t>
            </a:r>
          </a:p>
          <a:p>
            <a:r>
              <a:rPr lang="nl-NL" dirty="0"/>
              <a:t>De vanderwaalsbindingen en de waterstofbruggen kunnen verdwijnen. </a:t>
            </a:r>
          </a:p>
          <a:p>
            <a:r>
              <a:rPr lang="nl-NL" dirty="0"/>
              <a:t>     </a:t>
            </a:r>
          </a:p>
          <a:p>
            <a:r>
              <a:rPr lang="nl-NL" dirty="0">
                <a:solidFill>
                  <a:srgbClr val="FF0000"/>
                </a:solidFill>
              </a:rPr>
              <a:t>Er is een temperatuuroptimum voor elk enzym.</a:t>
            </a:r>
          </a:p>
        </p:txBody>
      </p:sp>
    </p:spTree>
    <p:extLst>
      <p:ext uri="{BB962C8B-B14F-4D97-AF65-F5344CB8AC3E}">
        <p14:creationId xmlns:p14="http://schemas.microsoft.com/office/powerpoint/2010/main" val="40462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EB07D81F-9B9A-4F33-89BE-317D19630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2368" r="18317" b="57363"/>
          <a:stretch/>
        </p:blipFill>
        <p:spPr>
          <a:xfrm>
            <a:off x="1683521" y="676445"/>
            <a:ext cx="5776958" cy="276171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963DB39-78D1-4BE4-B648-4B0ED8058599}"/>
              </a:ext>
            </a:extLst>
          </p:cNvPr>
          <p:cNvSpPr txBox="1"/>
          <p:nvPr/>
        </p:nvSpPr>
        <p:spPr>
          <a:xfrm>
            <a:off x="425987" y="4800697"/>
            <a:ext cx="78343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een goede werking van het enzym is de tertiaire structuur </a:t>
            </a:r>
          </a:p>
          <a:p>
            <a:r>
              <a:rPr lang="nl-NL" dirty="0"/>
              <a:t>belangrijk. De tertiaire structuur kan echter vervormen als de temperatuur wordt </a:t>
            </a:r>
          </a:p>
          <a:p>
            <a:r>
              <a:rPr lang="nl-NL" dirty="0"/>
              <a:t>verhoogd. </a:t>
            </a:r>
          </a:p>
          <a:p>
            <a:r>
              <a:rPr lang="nl-NL" dirty="0"/>
              <a:t>De vanderwaalsbindingen en de waterstofbruggen kunnen verdwijnen. </a:t>
            </a:r>
          </a:p>
          <a:p>
            <a:r>
              <a:rPr lang="nl-NL" dirty="0"/>
              <a:t>     </a:t>
            </a:r>
          </a:p>
          <a:p>
            <a:r>
              <a:rPr lang="nl-NL" dirty="0"/>
              <a:t>Er is een temperatuuroptimum voor elk enzym. </a:t>
            </a:r>
            <a:r>
              <a:rPr lang="nl-NL" dirty="0">
                <a:solidFill>
                  <a:srgbClr val="FF0000"/>
                </a:solidFill>
              </a:rPr>
              <a:t>Bij een lagere temperatuur zijn</a:t>
            </a:r>
          </a:p>
          <a:p>
            <a:r>
              <a:rPr lang="nl-NL" dirty="0">
                <a:solidFill>
                  <a:srgbClr val="FF0000"/>
                </a:solidFill>
              </a:rPr>
              <a:t>er minder botsingen tussen enzym en substraat.</a:t>
            </a:r>
          </a:p>
        </p:txBody>
      </p:sp>
    </p:spTree>
    <p:extLst>
      <p:ext uri="{BB962C8B-B14F-4D97-AF65-F5344CB8AC3E}">
        <p14:creationId xmlns:p14="http://schemas.microsoft.com/office/powerpoint/2010/main" val="7081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497983-5612-BB22-5EB3-07BEE67D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273050"/>
            <a:ext cx="57658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2817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6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1">
            <a:extLst>
              <a:ext uri="{FF2B5EF4-FFF2-40B4-BE49-F238E27FC236}">
                <a16:creationId xmlns:a16="http://schemas.microsoft.com/office/drawing/2014/main" id="{101D1EA8-0905-46CE-A314-AFCD4097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4859338" y="0"/>
            <a:ext cx="383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36A1B2CC-18A1-4913-9EAC-F37D7D7B442E}"/>
              </a:ext>
            </a:extLst>
          </p:cNvPr>
          <p:cNvSpPr/>
          <p:nvPr/>
        </p:nvSpPr>
        <p:spPr>
          <a:xfrm>
            <a:off x="4995863" y="1427163"/>
            <a:ext cx="4667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D9A4BF7C-3E26-44F7-BC0E-81DF3ED118D1}"/>
              </a:ext>
            </a:extLst>
          </p:cNvPr>
          <p:cNvSpPr/>
          <p:nvPr/>
        </p:nvSpPr>
        <p:spPr>
          <a:xfrm>
            <a:off x="8316913" y="2733675"/>
            <a:ext cx="466725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0915100-E2CC-47E5-A9B9-B31FB123BC25}"/>
              </a:ext>
            </a:extLst>
          </p:cNvPr>
          <p:cNvSpPr/>
          <p:nvPr/>
        </p:nvSpPr>
        <p:spPr>
          <a:xfrm>
            <a:off x="5080000" y="4545013"/>
            <a:ext cx="4667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7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grpSp>
        <p:nvGrpSpPr>
          <p:cNvPr id="18436" name="Groep 1">
            <a:extLst>
              <a:ext uri="{FF2B5EF4-FFF2-40B4-BE49-F238E27FC236}">
                <a16:creationId xmlns:a16="http://schemas.microsoft.com/office/drawing/2014/main" id="{77470538-B36A-4364-890E-DFD322B01683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-590550"/>
            <a:ext cx="3838575" cy="8582025"/>
            <a:chOff x="722880" y="-591113"/>
            <a:chExt cx="3838230" cy="8583097"/>
          </a:xfrm>
        </p:grpSpPr>
        <p:pic>
          <p:nvPicPr>
            <p:cNvPr id="18440" name="Afbeelding 1">
              <a:extLst>
                <a:ext uri="{FF2B5EF4-FFF2-40B4-BE49-F238E27FC236}">
                  <a16:creationId xmlns:a16="http://schemas.microsoft.com/office/drawing/2014/main" id="{481FF986-F32C-4AC7-A11B-01930569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5"/>
            <a:stretch>
              <a:fillRect/>
            </a:stretch>
          </p:blipFill>
          <p:spPr bwMode="auto">
            <a:xfrm>
              <a:off x="722881" y="1746833"/>
              <a:ext cx="3838229" cy="624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Afbeelding 1">
              <a:extLst>
                <a:ext uri="{FF2B5EF4-FFF2-40B4-BE49-F238E27FC236}">
                  <a16:creationId xmlns:a16="http://schemas.microsoft.com/office/drawing/2014/main" id="{27990024-B427-440F-A56F-0D01AFF8D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5" b="29666"/>
            <a:stretch>
              <a:fillRect/>
            </a:stretch>
          </p:blipFill>
          <p:spPr bwMode="auto">
            <a:xfrm>
              <a:off x="722880" y="-591113"/>
              <a:ext cx="3838229" cy="439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Afbeelding 1">
            <a:extLst>
              <a:ext uri="{FF2B5EF4-FFF2-40B4-BE49-F238E27FC236}">
                <a16:creationId xmlns:a16="http://schemas.microsoft.com/office/drawing/2014/main" id="{EFFFC4A5-925B-433F-A42C-A2E837836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4859338" y="0"/>
            <a:ext cx="383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D5276863-7240-46BF-9BA5-EF2F29F984E1}"/>
              </a:ext>
            </a:extLst>
          </p:cNvPr>
          <p:cNvCxnSpPr>
            <a:cxnSpLocks/>
          </p:cNvCxnSpPr>
          <p:nvPr/>
        </p:nvCxnSpPr>
        <p:spPr>
          <a:xfrm flipV="1">
            <a:off x="4480518" y="1683521"/>
            <a:ext cx="667745" cy="36284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B9BCCE2-D06C-49CD-A9EB-A9E1D01F0C6C}"/>
              </a:ext>
            </a:extLst>
          </p:cNvPr>
          <p:cNvCxnSpPr>
            <a:cxnSpLocks/>
          </p:cNvCxnSpPr>
          <p:nvPr/>
        </p:nvCxnSpPr>
        <p:spPr>
          <a:xfrm>
            <a:off x="4480517" y="4452181"/>
            <a:ext cx="775147" cy="29928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630E2A3C-BC82-43EF-9ADD-A99390DB3447}"/>
              </a:ext>
            </a:extLst>
          </p:cNvPr>
          <p:cNvSpPr txBox="1"/>
          <p:nvPr/>
        </p:nvSpPr>
        <p:spPr>
          <a:xfrm>
            <a:off x="3933342" y="5837876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Bindingen tussen restgroepen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571B81-4FF3-4EA1-B90F-C4BCB3739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1" b="16030"/>
          <a:stretch/>
        </p:blipFill>
        <p:spPr>
          <a:xfrm>
            <a:off x="3246125" y="-1"/>
            <a:ext cx="5730580" cy="6614445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9FC0D6C-CFB9-4DB6-BB91-2EB5CF639C3D}"/>
              </a:ext>
            </a:extLst>
          </p:cNvPr>
          <p:cNvCxnSpPr>
            <a:cxnSpLocks/>
          </p:cNvCxnSpPr>
          <p:nvPr/>
        </p:nvCxnSpPr>
        <p:spPr>
          <a:xfrm>
            <a:off x="5159841" y="1456466"/>
            <a:ext cx="702574" cy="12183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B992980-5250-4881-9CAD-08FD163A69B2}"/>
              </a:ext>
            </a:extLst>
          </p:cNvPr>
          <p:cNvCxnSpPr>
            <a:cxnSpLocks/>
          </p:cNvCxnSpPr>
          <p:nvPr/>
        </p:nvCxnSpPr>
        <p:spPr>
          <a:xfrm flipV="1">
            <a:off x="6983012" y="2991028"/>
            <a:ext cx="785115" cy="31619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EB07825-922C-4BE1-9C9D-A016F3A9EF9E}"/>
              </a:ext>
            </a:extLst>
          </p:cNvPr>
          <p:cNvCxnSpPr>
            <a:cxnSpLocks/>
          </p:cNvCxnSpPr>
          <p:nvPr/>
        </p:nvCxnSpPr>
        <p:spPr>
          <a:xfrm>
            <a:off x="4972479" y="3633742"/>
            <a:ext cx="471192" cy="39987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14A1F30-90EE-4DC7-818F-5271D3C571A0}"/>
              </a:ext>
            </a:extLst>
          </p:cNvPr>
          <p:cNvCxnSpPr>
            <a:cxnSpLocks/>
          </p:cNvCxnSpPr>
          <p:nvPr/>
        </p:nvCxnSpPr>
        <p:spPr>
          <a:xfrm flipH="1" flipV="1">
            <a:off x="5231959" y="4674550"/>
            <a:ext cx="143346" cy="58111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6A14FD-E674-4CAB-B9E1-8F5117C0366D}"/>
              </a:ext>
            </a:extLst>
          </p:cNvPr>
          <p:cNvCxnSpPr>
            <a:cxnSpLocks/>
          </p:cNvCxnSpPr>
          <p:nvPr/>
        </p:nvCxnSpPr>
        <p:spPr>
          <a:xfrm flipV="1">
            <a:off x="6699903" y="4761967"/>
            <a:ext cx="356920" cy="15284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392E6F4-BEB8-49F1-886A-FFC1A82B1C79}"/>
              </a:ext>
            </a:extLst>
          </p:cNvPr>
          <p:cNvSpPr txBox="1"/>
          <p:nvPr/>
        </p:nvSpPr>
        <p:spPr>
          <a:xfrm>
            <a:off x="318783" y="318782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Tertiaire structuur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B64553D-18E4-4EE2-BD2F-58C43DC507A5}"/>
              </a:ext>
            </a:extLst>
          </p:cNvPr>
          <p:cNvSpPr txBox="1"/>
          <p:nvPr/>
        </p:nvSpPr>
        <p:spPr>
          <a:xfrm>
            <a:off x="318783" y="72989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Bindingen tussen restgroepen</a:t>
            </a:r>
          </a:p>
        </p:txBody>
      </p:sp>
    </p:spTree>
    <p:extLst>
      <p:ext uri="{BB962C8B-B14F-4D97-AF65-F5344CB8AC3E}">
        <p14:creationId xmlns:p14="http://schemas.microsoft.com/office/powerpoint/2010/main" val="47819622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85894" y="343949"/>
            <a:ext cx="1828800" cy="369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8A5E02F-3749-4FD6-AA59-DA51E795665D}"/>
              </a:ext>
            </a:extLst>
          </p:cNvPr>
          <p:cNvSpPr txBox="1"/>
          <p:nvPr/>
        </p:nvSpPr>
        <p:spPr>
          <a:xfrm>
            <a:off x="318783" y="318782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Tertiaire structuur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F0DDA9E-680E-40ED-B538-66EFF8C01F89}"/>
              </a:ext>
            </a:extLst>
          </p:cNvPr>
          <p:cNvSpPr/>
          <p:nvPr/>
        </p:nvSpPr>
        <p:spPr>
          <a:xfrm rot="2903705">
            <a:off x="6208842" y="1083828"/>
            <a:ext cx="1563881" cy="1273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8D54F3BD-37A3-4161-9E07-6BD0FB7381E6}"/>
              </a:ext>
            </a:extLst>
          </p:cNvPr>
          <p:cNvGrpSpPr/>
          <p:nvPr/>
        </p:nvGrpSpPr>
        <p:grpSpPr>
          <a:xfrm>
            <a:off x="3148478" y="1143201"/>
            <a:ext cx="5192378" cy="5001736"/>
            <a:chOff x="2806485" y="1382588"/>
            <a:chExt cx="5192378" cy="5001736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415DB04-5B5D-46B1-8F24-17AD16606EF5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1945E25-823B-46C4-A793-A610129910FD}"/>
                </a:ext>
              </a:extLst>
            </p:cNvPr>
            <p:cNvSpPr txBox="1"/>
            <p:nvPr/>
          </p:nvSpPr>
          <p:spPr>
            <a:xfrm>
              <a:off x="2806485" y="2924525"/>
              <a:ext cx="136306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600" dirty="0">
                  <a:solidFill>
                    <a:srgbClr val="FF0000"/>
                  </a:solidFill>
                </a:rPr>
                <a:t>waterstofbrug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91DEB912-76F6-4CC8-ABDD-A8EF86D8A4D8}"/>
                </a:ext>
              </a:extLst>
            </p:cNvPr>
            <p:cNvSpPr txBox="1"/>
            <p:nvPr/>
          </p:nvSpPr>
          <p:spPr>
            <a:xfrm>
              <a:off x="5953477" y="5245459"/>
              <a:ext cx="11857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600" dirty="0">
                  <a:solidFill>
                    <a:srgbClr val="FF0000"/>
                  </a:solidFill>
                </a:rPr>
                <a:t>ionbinding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F94B12A7-FD22-4879-AD49-BE31916B7337}"/>
                </a:ext>
              </a:extLst>
            </p:cNvPr>
            <p:cNvSpPr txBox="1"/>
            <p:nvPr/>
          </p:nvSpPr>
          <p:spPr>
            <a:xfrm>
              <a:off x="5396482" y="3860373"/>
              <a:ext cx="143144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600" dirty="0">
                  <a:solidFill>
                    <a:srgbClr val="FF0000"/>
                  </a:solidFill>
                </a:rPr>
                <a:t>  zwavelbrug</a:t>
              </a:r>
            </a:p>
            <a:p>
              <a:r>
                <a:rPr lang="nl-NL" sz="1600" dirty="0">
                  <a:solidFill>
                    <a:srgbClr val="FF0000"/>
                  </a:solidFill>
                </a:rPr>
                <a:t>    (cysteïne)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4618E24B-3002-4306-8A29-D2692F3BD954}"/>
                </a:ext>
              </a:extLst>
            </p:cNvPr>
            <p:cNvSpPr txBox="1"/>
            <p:nvPr/>
          </p:nvSpPr>
          <p:spPr>
            <a:xfrm>
              <a:off x="5653530" y="1382588"/>
              <a:ext cx="1857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>
                  <a:solidFill>
                    <a:srgbClr val="FF0000"/>
                  </a:solidFill>
                </a:rPr>
                <a:t>vanderwaalsbinding</a:t>
              </a:r>
            </a:p>
            <a:p>
              <a:r>
                <a:rPr lang="nl-NL" sz="1600" dirty="0">
                  <a:solidFill>
                    <a:srgbClr val="FF0000"/>
                  </a:solidFill>
                </a:rPr>
                <a:t>               (hydrofoob)</a:t>
              </a:r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1F996AA3-FA93-4617-8761-E8352FFD19BB}"/>
              </a:ext>
            </a:extLst>
          </p:cNvPr>
          <p:cNvSpPr txBox="1"/>
          <p:nvPr/>
        </p:nvSpPr>
        <p:spPr>
          <a:xfrm>
            <a:off x="318783" y="72989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Bindingen tussen restgroepen</a:t>
            </a:r>
          </a:p>
        </p:txBody>
      </p:sp>
    </p:spTree>
    <p:extLst>
      <p:ext uri="{BB962C8B-B14F-4D97-AF65-F5344CB8AC3E}">
        <p14:creationId xmlns:p14="http://schemas.microsoft.com/office/powerpoint/2010/main" val="29988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21831" b="23878"/>
          <a:stretch>
            <a:fillRect/>
          </a:stretch>
        </p:blipFill>
        <p:spPr bwMode="auto">
          <a:xfrm>
            <a:off x="539750" y="1125538"/>
            <a:ext cx="894238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C43B842-FAAE-4822-B04C-6C6EB95C381B}"/>
              </a:ext>
            </a:extLst>
          </p:cNvPr>
          <p:cNvSpPr txBox="1"/>
          <p:nvPr/>
        </p:nvSpPr>
        <p:spPr>
          <a:xfrm>
            <a:off x="318783" y="318782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Tertiaire structuur</a:t>
            </a:r>
          </a:p>
        </p:txBody>
      </p:sp>
    </p:spTree>
    <p:extLst>
      <p:ext uri="{BB962C8B-B14F-4D97-AF65-F5344CB8AC3E}">
        <p14:creationId xmlns:p14="http://schemas.microsoft.com/office/powerpoint/2010/main" val="1005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>
            <a:grpSpLocks noChangeAspect="1"/>
          </p:cNvGrpSpPr>
          <p:nvPr/>
        </p:nvGrpSpPr>
        <p:grpSpPr>
          <a:xfrm>
            <a:off x="1041363" y="576000"/>
            <a:ext cx="7420413" cy="5871558"/>
            <a:chOff x="4427538" y="1773238"/>
            <a:chExt cx="3673475" cy="2906712"/>
          </a:xfrm>
        </p:grpSpPr>
        <p:pic>
          <p:nvPicPr>
            <p:cNvPr id="3379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1773238"/>
              <a:ext cx="3673475" cy="290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 t="20871" r="59357" b="54356"/>
            <a:stretch>
              <a:fillRect/>
            </a:stretch>
          </p:blipFill>
          <p:spPr bwMode="auto">
            <a:xfrm>
              <a:off x="6056313" y="3459163"/>
              <a:ext cx="503237" cy="66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910FF62B-0E22-4154-8669-35A579DC221E}"/>
              </a:ext>
            </a:extLst>
          </p:cNvPr>
          <p:cNvSpPr txBox="1"/>
          <p:nvPr/>
        </p:nvSpPr>
        <p:spPr>
          <a:xfrm>
            <a:off x="318783" y="318782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Enzym</a:t>
            </a:r>
          </a:p>
        </p:txBody>
      </p:sp>
    </p:spTree>
    <p:extLst>
      <p:ext uri="{BB962C8B-B14F-4D97-AF65-F5344CB8AC3E}">
        <p14:creationId xmlns:p14="http://schemas.microsoft.com/office/powerpoint/2010/main" val="376955553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509</Words>
  <Application>Microsoft Office PowerPoint</Application>
  <PresentationFormat>Diavoorstelling (4:3)</PresentationFormat>
  <Paragraphs>117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Rutger Stoel</dc:creator>
  <cp:lastModifiedBy>Paul Boddeke</cp:lastModifiedBy>
  <cp:revision>44</cp:revision>
  <dcterms:created xsi:type="dcterms:W3CDTF">2015-11-13T07:36:24Z</dcterms:created>
  <dcterms:modified xsi:type="dcterms:W3CDTF">2023-05-01T04:29:14Z</dcterms:modified>
</cp:coreProperties>
</file>